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7" r:id="rId2"/>
    <p:sldId id="338" r:id="rId3"/>
    <p:sldId id="340" r:id="rId4"/>
    <p:sldId id="352" r:id="rId5"/>
    <p:sldId id="351" r:id="rId6"/>
    <p:sldId id="346" r:id="rId7"/>
    <p:sldId id="354" r:id="rId8"/>
    <p:sldId id="353" r:id="rId9"/>
    <p:sldId id="355" r:id="rId10"/>
    <p:sldId id="356" r:id="rId11"/>
    <p:sldId id="345" r:id="rId12"/>
    <p:sldId id="343" r:id="rId13"/>
    <p:sldId id="341" r:id="rId14"/>
    <p:sldId id="339" r:id="rId15"/>
    <p:sldId id="348" r:id="rId16"/>
    <p:sldId id="349" r:id="rId17"/>
    <p:sldId id="350" r:id="rId18"/>
    <p:sldId id="3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55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581400"/>
            <a:ext cx="85344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16000" y="2590800"/>
            <a:ext cx="103632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1016000" y="1371600"/>
            <a:ext cx="2032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31496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52832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9160A-4159-604C-A8F3-6B3CD35C77F9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37F929B-4DCF-F944-943E-07B128983E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pic>
        <p:nvPicPr>
          <p:cNvPr id="18" name="Picture 5" descr="map">
            <a:extLst>
              <a:ext uri="{FF2B5EF4-FFF2-40B4-BE49-F238E27FC236}">
                <a16:creationId xmlns:a16="http://schemas.microsoft.com/office/drawing/2014/main" id="{7C54BA9D-330F-D14E-B324-D48E742124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675671" y="4740577"/>
            <a:ext cx="4516329" cy="204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1418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16800" y="3657600"/>
            <a:ext cx="44704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6400" y="1828800"/>
            <a:ext cx="64008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4064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5400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46736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83FDA-B8C1-1D4C-AC20-9BB135CDB594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7AD9135-408F-974A-81A0-6929B103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pic>
        <p:nvPicPr>
          <p:cNvPr id="18" name="Picture 5" descr="map">
            <a:extLst>
              <a:ext uri="{FF2B5EF4-FFF2-40B4-BE49-F238E27FC236}">
                <a16:creationId xmlns:a16="http://schemas.microsoft.com/office/drawing/2014/main" id="{9E75DBB9-3942-7A4A-844F-28B8D69355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87781" y="1458236"/>
            <a:ext cx="4704219" cy="204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168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4114801"/>
            <a:ext cx="77216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8000" y="2819401"/>
            <a:ext cx="77216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9347200" y="16764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9347200" y="48768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9347200" y="38100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347200" y="27432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0372653-0CFA-B445-BD28-6BF8F626B6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4244" y="260661"/>
            <a:ext cx="2153132" cy="5640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1E6975-A824-794C-A20D-291AFD7181F7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26" name="Picture 5" descr="map">
            <a:extLst>
              <a:ext uri="{FF2B5EF4-FFF2-40B4-BE49-F238E27FC236}">
                <a16:creationId xmlns:a16="http://schemas.microsoft.com/office/drawing/2014/main" id="{6F5B0400-0092-A441-AFE8-B5539CAAC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16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391565"/>
            <a:ext cx="4516329" cy="212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495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740"/>
            <a:ext cx="10058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28759"/>
            <a:ext cx="11836400" cy="5014841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995C1-0B8D-7A45-9E19-569A6A183752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8B6B4E-8847-6C40-A64D-1A9A9CF42A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11" name="Picture 6" descr="map">
            <a:extLst>
              <a:ext uri="{FF2B5EF4-FFF2-40B4-BE49-F238E27FC236}">
                <a16:creationId xmlns:a16="http://schemas.microsoft.com/office/drawing/2014/main" id="{A0AE7915-DB71-094D-B946-724472875D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424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504" y="197925"/>
            <a:ext cx="10159782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13" y="943661"/>
            <a:ext cx="11796761" cy="5071059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79ECFD6-BB84-FB48-B9B3-DB4B9F6F0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D5439-EB86-5641-A13B-F98B1D53FEBA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6" name="Picture 6" descr="map">
            <a:extLst>
              <a:ext uri="{FF2B5EF4-FFF2-40B4-BE49-F238E27FC236}">
                <a16:creationId xmlns:a16="http://schemas.microsoft.com/office/drawing/2014/main" id="{0DF249DC-4D48-4744-B67F-4D5545A595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FBBCF6D-B243-1749-BBC9-DFD10BA2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02643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7A449E-88BD-5B40-B4DB-231F27B8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296940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E895D4-B493-F346-8424-ACB1FC21A7E2}"/>
              </a:ext>
            </a:extLst>
          </p:cNvPr>
          <p:cNvSpPr txBox="1"/>
          <p:nvPr userDrawn="1"/>
        </p:nvSpPr>
        <p:spPr bwMode="auto">
          <a:xfrm>
            <a:off x="244624" y="6176963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BAC84D1-B9B4-4446-B823-4C90EC5EB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11" name="Picture 6" descr="map">
            <a:extLst>
              <a:ext uri="{FF2B5EF4-FFF2-40B4-BE49-F238E27FC236}">
                <a16:creationId xmlns:a16="http://schemas.microsoft.com/office/drawing/2014/main" id="{B5EE6C68-41CE-134E-B871-7E265D347D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BB6A87-D2FD-4845-B7E2-E84D1287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DF6FAC2D-F3F7-D04E-A10A-D8385C2F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BAE8D6-B1D0-774F-B61E-DAB58889D33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43886" y="260661"/>
            <a:ext cx="10058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E4786"/>
                </a:solidFill>
                <a:latin typeface="Tahoma"/>
                <a:ea typeface="Tahoma" panose="020B0604030504040204" pitchFamily="34" charset="0"/>
                <a:cs typeface="Tahom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17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352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528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70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GB" sz="3200" kern="0" dirty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86610-C88B-904D-BFBC-F8CE002F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5" y="1066800"/>
            <a:ext cx="5791200" cy="494792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F55226-BE02-4245-B193-C776EE318D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67061" y="1066800"/>
            <a:ext cx="5791200" cy="494792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292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0943E-ABBC-9340-9365-38A1591F16A0}"/>
              </a:ext>
            </a:extLst>
          </p:cNvPr>
          <p:cNvSpPr txBox="1"/>
          <p:nvPr userDrawn="1"/>
        </p:nvSpPr>
        <p:spPr bwMode="auto">
          <a:xfrm>
            <a:off x="244624" y="6106180"/>
            <a:ext cx="2970750" cy="538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b="0" dirty="0">
                <a:solidFill>
                  <a:srgbClr val="1E4786"/>
                </a:solidFill>
                <a:latin typeface="Tahoma"/>
                <a:cs typeface="Tahoma"/>
              </a:rPr>
              <a:t>The Hamlyn Centre</a:t>
            </a:r>
          </a:p>
          <a:p>
            <a:pPr>
              <a:defRPr/>
            </a:pPr>
            <a:r>
              <a:rPr lang="en-US" sz="1200" b="0" dirty="0">
                <a:solidFill>
                  <a:srgbClr val="7598C2"/>
                </a:solidFill>
                <a:latin typeface="Tahoma"/>
                <a:cs typeface="Tahoma"/>
              </a:rPr>
              <a:t>The Institute of Global Health Innovation</a:t>
            </a:r>
            <a:endParaRPr lang="en-GB" sz="1200" b="0" dirty="0">
              <a:solidFill>
                <a:srgbClr val="7598C2"/>
              </a:solidFill>
              <a:latin typeface="Tahoma"/>
              <a:cs typeface="Tahoma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FC5E8E2-60F5-E14A-8084-9EAB01BD1D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2286" y="260661"/>
            <a:ext cx="1645089" cy="430961"/>
          </a:xfrm>
          <a:prstGeom prst="rect">
            <a:avLst/>
          </a:prstGeom>
        </p:spPr>
      </p:pic>
      <p:pic>
        <p:nvPicPr>
          <p:cNvPr id="4" name="Picture 6" descr="map">
            <a:extLst>
              <a:ext uri="{FF2B5EF4-FFF2-40B4-BE49-F238E27FC236}">
                <a16:creationId xmlns:a16="http://schemas.microsoft.com/office/drawing/2014/main" id="{61B50A32-1049-2B44-8672-DBAE31154F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128448" y="5943600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636DDDA-594E-BB4F-899F-46711263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28064" y="6338268"/>
            <a:ext cx="1771389" cy="457200"/>
          </a:xfrm>
        </p:spPr>
        <p:txBody>
          <a:bodyPr/>
          <a:lstStyle>
            <a:lvl1pPr algn="r">
              <a:defRPr/>
            </a:lvl1pPr>
          </a:lstStyle>
          <a:p>
            <a:pPr algn="r">
              <a:defRPr/>
            </a:pPr>
            <a:endParaRPr lang="en-US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E51167F-5137-9B4F-9356-D3AF52D7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459" y="6332565"/>
            <a:ext cx="1521541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74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kumimoji="0" lang="en-GB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2147" y="6224587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9978" y="6224587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6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6" r:id="rId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17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35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52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70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11" indent="-285735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2940" indent="-2285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116" indent="-22858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293" indent="-22858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469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644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882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5997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2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28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4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1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6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3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09" algn="l" defTabSz="4571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C42F69DD-6AB9-8549-BFB6-BC5719105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Journal club presentation</a:t>
            </a:r>
          </a:p>
          <a:p>
            <a:r>
              <a:rPr lang="en-US" dirty="0"/>
              <a:t>Charles DeLorey</a:t>
            </a:r>
          </a:p>
          <a:p>
            <a:r>
              <a:rPr lang="en-US" dirty="0"/>
              <a:t>30/06/2021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AE9BB0-39A9-1945-AC1F-2BC82279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 robot perception using embedded soft sensors and recurrent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2770F-4F07-BC48-9B13-CF58B0312B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9588" y="6202363"/>
            <a:ext cx="1522412" cy="457200"/>
          </a:xfrm>
        </p:spPr>
        <p:txBody>
          <a:bodyPr/>
          <a:lstStyle/>
          <a:p>
            <a:pPr>
              <a:defRPr/>
            </a:pPr>
            <a:fld id="{B03FE190-3D07-4C44-8CA2-C0C8C8152D0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5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Kinematic modeling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0F6C1C-487E-47A2-9547-4DBB1C5F7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56" b="14156"/>
          <a:stretch/>
        </p:blipFill>
        <p:spPr>
          <a:xfrm>
            <a:off x="691771" y="1422400"/>
            <a:ext cx="10808457" cy="37592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37DC96-636E-4B49-B61A-2DCBD7D740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02000" y="3911600"/>
            <a:ext cx="673100" cy="157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lgDashDot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77C37D-27E4-41AD-B723-573DC3574B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58796" y="3911600"/>
            <a:ext cx="200504" cy="157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lgDash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E77682-FE96-4447-A409-1CCE294B4D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37600" y="3759200"/>
            <a:ext cx="673100" cy="157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lgDashDot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6BE928-5027-4B6B-8452-DD28A7E909A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794396" y="3759200"/>
            <a:ext cx="200504" cy="157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75000"/>
              </a:schemeClr>
            </a:solidFill>
            <a:prstDash val="lgDashDot"/>
            <a:round/>
            <a:headEnd type="none" w="med" len="med"/>
            <a:tailEnd type="triangle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CAFB1B-381A-424D-A086-C61AF54B7654}"/>
              </a:ext>
            </a:extLst>
          </p:cNvPr>
          <p:cNvSpPr txBox="1"/>
          <p:nvPr/>
        </p:nvSpPr>
        <p:spPr>
          <a:xfrm>
            <a:off x="1246871" y="1152434"/>
            <a:ext cx="969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Sensor response to tip contact on soft sensor (a) and flex sensor (b)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28DFD-8564-433C-B67F-36BD2A13239F}"/>
              </a:ext>
            </a:extLst>
          </p:cNvPr>
          <p:cNvSpPr txBox="1"/>
          <p:nvPr/>
        </p:nvSpPr>
        <p:spPr>
          <a:xfrm>
            <a:off x="3152296" y="5486400"/>
            <a:ext cx="241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Response to actuation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D2204-ABDD-47FA-82B6-BD060F433176}"/>
              </a:ext>
            </a:extLst>
          </p:cNvPr>
          <p:cNvSpPr txBox="1"/>
          <p:nvPr/>
        </p:nvSpPr>
        <p:spPr>
          <a:xfrm>
            <a:off x="8381710" y="5334000"/>
            <a:ext cx="282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No response to actuation input</a:t>
            </a:r>
          </a:p>
        </p:txBody>
      </p:sp>
    </p:spTree>
    <p:extLst>
      <p:ext uri="{BB962C8B-B14F-4D97-AF65-F5344CB8AC3E}">
        <p14:creationId xmlns:p14="http://schemas.microsoft.com/office/powerpoint/2010/main" val="3563257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Kinematic modeling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20C1895-44BF-4660-A2AE-A3C98855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37"/>
          <a:stretch/>
        </p:blipFill>
        <p:spPr>
          <a:xfrm>
            <a:off x="1001463" y="957429"/>
            <a:ext cx="5905022" cy="2201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F37F8-0814-4AAD-970B-F2B1FED6FCBC}"/>
              </a:ext>
            </a:extLst>
          </p:cNvPr>
          <p:cNvSpPr txBox="1"/>
          <p:nvPr/>
        </p:nvSpPr>
        <p:spPr>
          <a:xfrm rot="16200000">
            <a:off x="-2057141" y="3150311"/>
            <a:ext cx="536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Predicted motions of the fingertips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D9B9AE0-84AE-4A7C-BB4D-6B19FAD8C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37" r="52998"/>
          <a:stretch/>
        </p:blipFill>
        <p:spPr>
          <a:xfrm>
            <a:off x="1022346" y="3567179"/>
            <a:ext cx="2954671" cy="234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1611D3-E62F-4CE1-B30F-593B18C358D3}"/>
              </a:ext>
            </a:extLst>
          </p:cNvPr>
          <p:cNvSpPr txBox="1"/>
          <p:nvPr/>
        </p:nvSpPr>
        <p:spPr>
          <a:xfrm>
            <a:off x="1392538" y="3094812"/>
            <a:ext cx="212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cPDMS</a:t>
            </a:r>
            <a:r>
              <a:rPr lang="en-GB" sz="1400" dirty="0"/>
              <a:t> sensors, contact at finger centre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BD4D6-DDC0-45F0-9616-0988D0AF453F}"/>
              </a:ext>
            </a:extLst>
          </p:cNvPr>
          <p:cNvSpPr txBox="1"/>
          <p:nvPr/>
        </p:nvSpPr>
        <p:spPr>
          <a:xfrm>
            <a:off x="4583029" y="3088756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cPDMS</a:t>
            </a:r>
            <a:r>
              <a:rPr lang="en-GB" sz="1400" dirty="0"/>
              <a:t> sensors, contact at fingertip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BF405-7766-4A8F-A4CC-7DB067B942ED}"/>
              </a:ext>
            </a:extLst>
          </p:cNvPr>
          <p:cNvSpPr txBox="1"/>
          <p:nvPr/>
        </p:nvSpPr>
        <p:spPr>
          <a:xfrm>
            <a:off x="3762191" y="4779345"/>
            <a:ext cx="195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Flex sensor, both contact points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E0E92CB-5B82-4410-A8E3-FFE38911F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7602876" y="916888"/>
            <a:ext cx="3391622" cy="2064044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72F3DA10-6829-4AD8-824E-CF4781F2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7602876" y="3089176"/>
            <a:ext cx="3391622" cy="2064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6372F1-BE80-455C-8D26-746459783174}"/>
              </a:ext>
            </a:extLst>
          </p:cNvPr>
          <p:cNvSpPr txBox="1"/>
          <p:nvPr/>
        </p:nvSpPr>
        <p:spPr>
          <a:xfrm>
            <a:off x="7648828" y="5262024"/>
            <a:ext cx="329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Tracking error plots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21AAF-D5E0-4441-A96C-D465FF5042DB}"/>
              </a:ext>
            </a:extLst>
          </p:cNvPr>
          <p:cNvSpPr txBox="1"/>
          <p:nvPr/>
        </p:nvSpPr>
        <p:spPr>
          <a:xfrm>
            <a:off x="10949986" y="3813421"/>
            <a:ext cx="119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Flex sensor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10606-3A44-4F77-A7CE-CC159FD68451}"/>
              </a:ext>
            </a:extLst>
          </p:cNvPr>
          <p:cNvSpPr txBox="1"/>
          <p:nvPr/>
        </p:nvSpPr>
        <p:spPr>
          <a:xfrm>
            <a:off x="10949986" y="1768475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/>
              <a:t>cPDMS</a:t>
            </a:r>
            <a:r>
              <a:rPr lang="en-GB" sz="1400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417573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Force modeling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17B7196D-E032-4D12-85EC-DD51B6740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224" y="1923066"/>
            <a:ext cx="8337551" cy="3805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3DA2C-E512-4480-A82C-CE4E3C1D545D}"/>
              </a:ext>
            </a:extLst>
          </p:cNvPr>
          <p:cNvSpPr txBox="1"/>
          <p:nvPr/>
        </p:nvSpPr>
        <p:spPr>
          <a:xfrm>
            <a:off x="4266181" y="5854027"/>
            <a:ext cx="3659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Force prediction at fingertip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9073-3599-4F2B-8E16-E77ED9711F09}"/>
              </a:ext>
            </a:extLst>
          </p:cNvPr>
          <p:cNvSpPr txBox="1"/>
          <p:nvPr/>
        </p:nvSpPr>
        <p:spPr>
          <a:xfrm>
            <a:off x="6215743" y="662928"/>
            <a:ext cx="2122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Phase difference between filter and predicted force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BC05F2-897F-4369-9E13-C90E79428CC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35387" y="1556657"/>
            <a:ext cx="1121227" cy="1317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03966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Graceful degradation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D95C38F-5733-48A6-94B6-A742584C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190" y="1014301"/>
            <a:ext cx="7215620" cy="4045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2CBE4-F827-46AA-9546-7C4B585C3F0A}"/>
              </a:ext>
            </a:extLst>
          </p:cNvPr>
          <p:cNvSpPr txBox="1"/>
          <p:nvPr/>
        </p:nvSpPr>
        <p:spPr>
          <a:xfrm>
            <a:off x="3454400" y="5437758"/>
            <a:ext cx="559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Test accuracy with virtual sensor removal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B97C4-9761-4E80-8356-5A58C3F24EEB}"/>
              </a:ext>
            </a:extLst>
          </p:cNvPr>
          <p:cNvSpPr txBox="1"/>
          <p:nvPr/>
        </p:nvSpPr>
        <p:spPr>
          <a:xfrm>
            <a:off x="0" y="2575586"/>
            <a:ext cx="2364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More error with at least one missing sensor</a:t>
            </a:r>
          </a:p>
        </p:txBody>
      </p:sp>
    </p:spTree>
    <p:extLst>
      <p:ext uri="{BB962C8B-B14F-4D97-AF65-F5344CB8AC3E}">
        <p14:creationId xmlns:p14="http://schemas.microsoft.com/office/powerpoint/2010/main" val="283502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Graceful degradation</a:t>
            </a:r>
          </a:p>
        </p:txBody>
      </p:sp>
      <p:pic>
        <p:nvPicPr>
          <p:cNvPr id="4" name="Content Placeholder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31588A7-28C6-48A1-A751-8767F2A7A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814" y="1417125"/>
            <a:ext cx="6704372" cy="4434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6F631-9A7F-4D9D-A4AD-E1C79695192B}"/>
              </a:ext>
            </a:extLst>
          </p:cNvPr>
          <p:cNvSpPr txBox="1"/>
          <p:nvPr/>
        </p:nvSpPr>
        <p:spPr>
          <a:xfrm>
            <a:off x="3645979" y="896122"/>
            <a:ext cx="490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Division of </a:t>
            </a:r>
            <a:r>
              <a:rPr lang="en-GB" sz="2000" b="1" dirty="0" err="1"/>
              <a:t>labor</a:t>
            </a:r>
            <a:r>
              <a:rPr lang="en-GB" sz="2000" b="1" dirty="0"/>
              <a:t> among the 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192D-9ED6-4732-AD35-CE9FC49FE140}"/>
              </a:ext>
            </a:extLst>
          </p:cNvPr>
          <p:cNvSpPr txBox="1"/>
          <p:nvPr/>
        </p:nvSpPr>
        <p:spPr>
          <a:xfrm>
            <a:off x="3266595" y="594018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566144-188F-4D97-8F13-C07615270D72}"/>
              </a:ext>
            </a:extLst>
          </p:cNvPr>
          <p:cNvSpPr txBox="1"/>
          <p:nvPr/>
        </p:nvSpPr>
        <p:spPr>
          <a:xfrm>
            <a:off x="6742620" y="594018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9B924-FB77-443A-87A6-185DC8F4CD87}"/>
              </a:ext>
            </a:extLst>
          </p:cNvPr>
          <p:cNvSpPr txBox="1"/>
          <p:nvPr/>
        </p:nvSpPr>
        <p:spPr>
          <a:xfrm>
            <a:off x="70757" y="1736271"/>
            <a:ext cx="2122714" cy="122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pressure data significantly impacted performance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190F0D-7610-4E5F-A548-1AB544D466A4}"/>
              </a:ext>
            </a:extLst>
          </p:cNvPr>
          <p:cNvCxnSpPr>
            <a:cxnSpLocks/>
          </p:cNvCxnSpPr>
          <p:nvPr/>
        </p:nvCxnSpPr>
        <p:spPr bwMode="auto">
          <a:xfrm>
            <a:off x="1883229" y="2574471"/>
            <a:ext cx="762306" cy="925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5367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1F4C7-E649-4193-A66B-6B461C8AA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Bioinspired model-less approach</a:t>
            </a:r>
          </a:p>
          <a:p>
            <a:r>
              <a:rPr lang="en-GB" dirty="0"/>
              <a:t>Accurate kinematic model achieved using soft sensors</a:t>
            </a:r>
          </a:p>
          <a:p>
            <a:r>
              <a:rPr lang="en-GB" dirty="0"/>
              <a:t>Learning system effective in learning externally applied forces as well as degradation of sensors</a:t>
            </a:r>
          </a:p>
          <a:p>
            <a:r>
              <a:rPr lang="en-GB" dirty="0"/>
              <a:t>Learning-based approaches perform well when based on minimal system knowledge</a:t>
            </a:r>
          </a:p>
          <a:p>
            <a:pPr lvl="1"/>
            <a:r>
              <a:rPr lang="en-GB" dirty="0"/>
              <a:t>However, are unable to provide physical feedback from the system</a:t>
            </a:r>
          </a:p>
          <a:p>
            <a:r>
              <a:rPr lang="en-GB" dirty="0"/>
              <a:t>Time lags in input require manual correction</a:t>
            </a:r>
          </a:p>
          <a:p>
            <a:r>
              <a:rPr lang="en-GB" dirty="0"/>
              <a:t>Other network architectures should be investigated for better performance and handling of input data</a:t>
            </a:r>
          </a:p>
        </p:txBody>
      </p:sp>
    </p:spTree>
    <p:extLst>
      <p:ext uri="{BB962C8B-B14F-4D97-AF65-F5344CB8AC3E}">
        <p14:creationId xmlns:p14="http://schemas.microsoft.com/office/powerpoint/2010/main" val="216017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620172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MRes</a:t>
            </a:r>
            <a:r>
              <a:rPr lang="en-US" dirty="0"/>
              <a:t> project</a:t>
            </a:r>
          </a:p>
        </p:txBody>
      </p:sp>
      <p:pic>
        <p:nvPicPr>
          <p:cNvPr id="51" name="cable_pull_setup">
            <a:hlinkClick r:id="" action="ppaction://media"/>
            <a:extLst>
              <a:ext uri="{FF2B5EF4-FFF2-40B4-BE49-F238E27FC236}">
                <a16:creationId xmlns:a16="http://schemas.microsoft.com/office/drawing/2014/main" id="{47616699-FD8B-45C8-AD56-5E98BBF91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330" y="2023045"/>
            <a:ext cx="5935170" cy="3343363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37B6BBE7-042F-4044-87CD-BCFCEF1C6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656" y="922124"/>
            <a:ext cx="11012687" cy="609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Soft robot actuator with electrical impedance tomography (EIT) sensing method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EA063B-D97E-4FF4-829B-02B99F0CA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8679" r="7722" b="4120"/>
          <a:stretch/>
        </p:blipFill>
        <p:spPr>
          <a:xfrm>
            <a:off x="7308901" y="2367695"/>
            <a:ext cx="4404769" cy="282229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6C3FACB-9407-4B31-B199-739938F13913}"/>
              </a:ext>
            </a:extLst>
          </p:cNvPr>
          <p:cNvSpPr txBox="1"/>
          <p:nvPr/>
        </p:nvSpPr>
        <p:spPr>
          <a:xfrm rot="16200000">
            <a:off x="5971987" y="3660398"/>
            <a:ext cx="2360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Change in voltage (mV)</a:t>
            </a:r>
            <a:endParaRPr lang="en-GB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CBD98A4-5319-4E0B-8AF7-BC3546AC675A}"/>
              </a:ext>
            </a:extLst>
          </p:cNvPr>
          <p:cNvSpPr txBox="1"/>
          <p:nvPr/>
        </p:nvSpPr>
        <p:spPr>
          <a:xfrm>
            <a:off x="8487413" y="5252108"/>
            <a:ext cx="2466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Cable pull distance (mm)</a:t>
            </a:r>
            <a:endParaRPr lang="en-GB" sz="16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A3B5FD-04FD-48D8-9900-F1861655F4BE}"/>
              </a:ext>
            </a:extLst>
          </p:cNvPr>
          <p:cNvSpPr txBox="1"/>
          <p:nvPr/>
        </p:nvSpPr>
        <p:spPr>
          <a:xfrm>
            <a:off x="8331112" y="1730134"/>
            <a:ext cx="277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Manufactured distance data with voltage change</a:t>
            </a:r>
            <a:endParaRPr lang="en-GB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98F77-8D07-4549-B74F-D718F710D931}"/>
              </a:ext>
            </a:extLst>
          </p:cNvPr>
          <p:cNvSpPr txBox="1"/>
          <p:nvPr/>
        </p:nvSpPr>
        <p:spPr>
          <a:xfrm>
            <a:off x="2146623" y="5391716"/>
            <a:ext cx="259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Video of actuation system with soft robot finger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0567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7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MRes</a:t>
            </a:r>
            <a:r>
              <a:rPr lang="en-US" dirty="0"/>
              <a:t> project</a:t>
            </a:r>
          </a:p>
        </p:txBody>
      </p:sp>
      <p:pic>
        <p:nvPicPr>
          <p:cNvPr id="48" name="Picture 4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ED7B2B-DD48-424B-B2EB-63F4B5DB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0" y="909678"/>
            <a:ext cx="6814457" cy="432476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2E0A23-71AA-471E-B970-44D931037C9A}"/>
              </a:ext>
            </a:extLst>
          </p:cNvPr>
          <p:cNvSpPr txBox="1"/>
          <p:nvPr/>
        </p:nvSpPr>
        <p:spPr>
          <a:xfrm>
            <a:off x="401595" y="5231465"/>
            <a:ext cx="681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Figure - </a:t>
            </a:r>
            <a:r>
              <a:rPr lang="en-US" sz="1600" dirty="0"/>
              <a:t>(a) EIT voltage changes at bend points during cable actuation, with (b) corresponding electrode pairs (</a:t>
            </a:r>
            <a:r>
              <a:rPr lang="en-US" sz="1600" dirty="0" err="1"/>
              <a:t>i</a:t>
            </a:r>
            <a:r>
              <a:rPr lang="en-US" sz="1600" dirty="0"/>
              <a:t>-iii). Cable-driven actuator pulled to (c) 0mm, (d) 5mm, (e) 10mm, (f) 15mm and (g) 20mm.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A97A4-9B58-4C25-92D4-3C0D078FF8F8}"/>
              </a:ext>
            </a:extLst>
          </p:cNvPr>
          <p:cNvSpPr txBox="1"/>
          <p:nvPr/>
        </p:nvSpPr>
        <p:spPr>
          <a:xfrm>
            <a:off x="8356600" y="1166842"/>
            <a:ext cx="2870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soft sensing technique on a soft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1-DoF actuator</a:t>
            </a:r>
          </a:p>
          <a:p>
            <a:r>
              <a:rPr lang="en-GB" dirty="0"/>
              <a:t>Differences: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Physical limitations of </a:t>
            </a:r>
            <a:r>
              <a:rPr lang="en-GB" dirty="0" err="1"/>
              <a:t>cPDMS</a:t>
            </a:r>
            <a:r>
              <a:rPr lang="en-GB" dirty="0"/>
              <a:t> necessitate high measurement frequency (300 </a:t>
            </a:r>
            <a:r>
              <a:rPr lang="en-GB" dirty="0" err="1"/>
              <a:t>KHz</a:t>
            </a:r>
            <a:r>
              <a:rPr lang="en-GB" dirty="0"/>
              <a:t>), unlike my 50 </a:t>
            </a:r>
            <a:r>
              <a:rPr lang="en-GB" dirty="0" err="1"/>
              <a:t>KHz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cPDMS</a:t>
            </a:r>
            <a:r>
              <a:rPr lang="en-GB" dirty="0"/>
              <a:t> sensors become less conductive the more they strain; not my EIT chamber</a:t>
            </a:r>
          </a:p>
        </p:txBody>
      </p:sp>
    </p:spTree>
    <p:extLst>
      <p:ext uri="{BB962C8B-B14F-4D97-AF65-F5344CB8AC3E}">
        <p14:creationId xmlns:p14="http://schemas.microsoft.com/office/powerpoint/2010/main" val="405268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51BEBD-FE72-4E41-9A05-F85A656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A41D39-3155-7146-A3D3-CF3DD9182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AutoNum type="arabicPeriod"/>
            </a:pPr>
            <a:r>
              <a:rPr lang="en-US" dirty="0"/>
              <a:t>Fabrication and modeling</a:t>
            </a:r>
          </a:p>
          <a:p>
            <a:pPr marL="457200" indent="-457200">
              <a:buAutoNum type="arabicPeriod"/>
            </a:pPr>
            <a:r>
              <a:rPr lang="en-US" dirty="0"/>
              <a:t>Results</a:t>
            </a:r>
          </a:p>
          <a:p>
            <a:pPr marL="457200" indent="-457200">
              <a:buAutoNum type="arabicPeriod"/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077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51BEBD-FE72-4E41-9A05-F85A656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and perception for soft robots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94C8305A-9AC7-487D-9EF8-D416CAFD16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265588"/>
              </p:ext>
            </p:extLst>
          </p:nvPr>
        </p:nvGraphicFramePr>
        <p:xfrm>
          <a:off x="177800" y="2349766"/>
          <a:ext cx="11836400" cy="2158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8200">
                  <a:extLst>
                    <a:ext uri="{9D8B030D-6E8A-4147-A177-3AD203B41FA5}">
                      <a16:colId xmlns:a16="http://schemas.microsoft.com/office/drawing/2014/main" val="1836928568"/>
                    </a:ext>
                  </a:extLst>
                </a:gridCol>
                <a:gridCol w="5918200">
                  <a:extLst>
                    <a:ext uri="{9D8B030D-6E8A-4147-A177-3AD203B41FA5}">
                      <a16:colId xmlns:a16="http://schemas.microsoft.com/office/drawing/2014/main" val="951375010"/>
                    </a:ext>
                  </a:extLst>
                </a:gridCol>
              </a:tblGrid>
              <a:tr h="42110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Rigid robots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Soft robots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29630"/>
                  </a:ext>
                </a:extLst>
              </a:tr>
              <a:tr h="158186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Traditional robotics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Highly accurate sensors and sensing systems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Well-defined mathematical modelling of robot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Newer form of robotics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Traditionally implemented sensors unable to fully represent dynamic soft robot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High dimensionality results in greater complexity of modelling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87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5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51BEBD-FE72-4E41-9A05-F85A656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Fabrication of soft strain sensor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22F0F-5F23-419F-B732-2640C9B2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0" y="2410687"/>
            <a:ext cx="6319050" cy="2628688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7AF4B5A-2A20-4B0E-A694-730B582D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530" y="2027974"/>
            <a:ext cx="5097968" cy="33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51BEBD-FE72-4E41-9A05-F85A656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Fabrication of soft robot</a:t>
            </a:r>
          </a:p>
        </p:txBody>
      </p:sp>
      <p:pic>
        <p:nvPicPr>
          <p:cNvPr id="3" name="Content Placeholder 2" descr="A picture containing text, ax&#10;&#10;Description automatically generated">
            <a:extLst>
              <a:ext uri="{FF2B5EF4-FFF2-40B4-BE49-F238E27FC236}">
                <a16:creationId xmlns:a16="http://schemas.microsoft.com/office/drawing/2014/main" id="{BA179E17-4FA1-4318-890E-4627E71EF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800" y="1053141"/>
            <a:ext cx="8474400" cy="4751717"/>
          </a:xfrm>
        </p:spPr>
      </p:pic>
    </p:spTree>
    <p:extLst>
      <p:ext uri="{BB962C8B-B14F-4D97-AF65-F5344CB8AC3E}">
        <p14:creationId xmlns:p14="http://schemas.microsoft.com/office/powerpoint/2010/main" val="397163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LSTM (RNN) network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50A00E4A-3F78-4064-B8BB-57E4B6353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045" y="1048366"/>
            <a:ext cx="9341909" cy="4761267"/>
          </a:xfrm>
        </p:spPr>
      </p:pic>
    </p:spTree>
    <p:extLst>
      <p:ext uri="{BB962C8B-B14F-4D97-AF65-F5344CB8AC3E}">
        <p14:creationId xmlns:p14="http://schemas.microsoft.com/office/powerpoint/2010/main" val="64676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LSTM model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173218-C3CA-47FC-A07A-F479D85AF621}"/>
                  </a:ext>
                </a:extLst>
              </p:cNvPr>
              <p:cNvSpPr txBox="1"/>
              <p:nvPr/>
            </p:nvSpPr>
            <p:spPr>
              <a:xfrm>
                <a:off x="4540176" y="2932253"/>
                <a:ext cx="329462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173218-C3CA-47FC-A07A-F479D85AF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176" y="2932253"/>
                <a:ext cx="3294620" cy="738664"/>
              </a:xfrm>
              <a:prstGeom prst="rect">
                <a:avLst/>
              </a:prstGeom>
              <a:blipFill>
                <a:blip r:embed="rId2"/>
                <a:stretch>
                  <a:fillRect b="-19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98ED464-243E-457A-A40A-9E984EFC5191}"/>
              </a:ext>
            </a:extLst>
          </p:cNvPr>
          <p:cNvSpPr txBox="1"/>
          <p:nvPr/>
        </p:nvSpPr>
        <p:spPr>
          <a:xfrm>
            <a:off x="4808094" y="1744848"/>
            <a:ext cx="257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Network input and output mapping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138D37-4AC2-4CB6-A306-6B1E802B9C68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V="1">
            <a:off x="3149038" y="3829944"/>
            <a:ext cx="1726925" cy="7567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FEE954-BBDB-4771-92F4-68662A7B9512}"/>
              </a:ext>
            </a:extLst>
          </p:cNvPr>
          <p:cNvSpPr txBox="1"/>
          <p:nvPr/>
        </p:nvSpPr>
        <p:spPr>
          <a:xfrm>
            <a:off x="2380688" y="4586717"/>
            <a:ext cx="153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Sensor impedances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33AEF-A626-4FC7-A1E7-0781A88F2986}"/>
              </a:ext>
            </a:extLst>
          </p:cNvPr>
          <p:cNvCxnSpPr>
            <a:cxnSpLocks/>
          </p:cNvCxnSpPr>
          <p:nvPr/>
        </p:nvCxnSpPr>
        <p:spPr bwMode="auto">
          <a:xfrm flipV="1">
            <a:off x="5294028" y="3786027"/>
            <a:ext cx="350285" cy="7867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B7B282-05D8-4058-BFA8-082E68BC660D}"/>
              </a:ext>
            </a:extLst>
          </p:cNvPr>
          <p:cNvSpPr txBox="1"/>
          <p:nvPr/>
        </p:nvSpPr>
        <p:spPr>
          <a:xfrm>
            <a:off x="4454045" y="4586716"/>
            <a:ext cx="1536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pressure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7EBA7C-7D96-4087-8FA6-ADCB20F22D46}"/>
              </a:ext>
            </a:extLst>
          </p:cNvPr>
          <p:cNvCxnSpPr>
            <a:cxnSpLocks/>
            <a:stCxn id="14" idx="0"/>
          </p:cNvCxnSpPr>
          <p:nvPr/>
        </p:nvCxnSpPr>
        <p:spPr bwMode="auto">
          <a:xfrm flipH="1" flipV="1">
            <a:off x="6413501" y="3786027"/>
            <a:ext cx="652946" cy="939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DF481-AFEB-4ED0-B003-2FBA5718099F}"/>
              </a:ext>
            </a:extLst>
          </p:cNvPr>
          <p:cNvSpPr txBox="1"/>
          <p:nvPr/>
        </p:nvSpPr>
        <p:spPr>
          <a:xfrm>
            <a:off x="6298097" y="4725215"/>
            <a:ext cx="153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LSTM state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F156C3-70EE-48F8-ACE6-9024585591F1}"/>
              </a:ext>
            </a:extLst>
          </p:cNvPr>
          <p:cNvCxnSpPr>
            <a:cxnSpLocks/>
          </p:cNvCxnSpPr>
          <p:nvPr/>
        </p:nvCxnSpPr>
        <p:spPr bwMode="auto">
          <a:xfrm flipH="1">
            <a:off x="7834796" y="2733420"/>
            <a:ext cx="1208181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8026E5-C0CD-45CE-9006-4BE3F4318D20}"/>
              </a:ext>
            </a:extLst>
          </p:cNvPr>
          <p:cNvSpPr txBox="1"/>
          <p:nvPr/>
        </p:nvSpPr>
        <p:spPr>
          <a:xfrm>
            <a:off x="8976579" y="2535572"/>
            <a:ext cx="243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Estimated tip position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D4C7B0-4E14-454C-82D5-44EB508B8E7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834796" y="3610279"/>
            <a:ext cx="1208181" cy="178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231881-A7D0-4CDF-A758-02238FC8BFF7}"/>
              </a:ext>
            </a:extLst>
          </p:cNvPr>
          <p:cNvSpPr txBox="1"/>
          <p:nvPr/>
        </p:nvSpPr>
        <p:spPr>
          <a:xfrm>
            <a:off x="8938933" y="3622907"/>
            <a:ext cx="265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Estimated force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09F445-E009-4AED-A231-7AFF9BCFF0D8}"/>
              </a:ext>
            </a:extLst>
          </p:cNvPr>
          <p:cNvSpPr txBox="1"/>
          <p:nvPr/>
        </p:nvSpPr>
        <p:spPr>
          <a:xfrm>
            <a:off x="212230" y="2723200"/>
            <a:ext cx="195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operate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Agnostic to sensor type</a:t>
            </a:r>
          </a:p>
        </p:txBody>
      </p:sp>
    </p:spTree>
    <p:extLst>
      <p:ext uri="{BB962C8B-B14F-4D97-AF65-F5344CB8AC3E}">
        <p14:creationId xmlns:p14="http://schemas.microsoft.com/office/powerpoint/2010/main" val="11701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Soft sensor v flex sensor</a:t>
            </a:r>
          </a:p>
        </p:txBody>
      </p:sp>
      <p:pic>
        <p:nvPicPr>
          <p:cNvPr id="4" name="Picture 3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4593FD48-61AA-4722-B9FA-E2C9C6EDF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79" y="1282699"/>
            <a:ext cx="6027725" cy="4292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AFB1B-381A-424D-A086-C61AF54B7654}"/>
              </a:ext>
            </a:extLst>
          </p:cNvPr>
          <p:cNvSpPr txBox="1"/>
          <p:nvPr/>
        </p:nvSpPr>
        <p:spPr>
          <a:xfrm>
            <a:off x="6694439" y="1082644"/>
            <a:ext cx="4269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Real-time performance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6C34583A-0154-42B3-91A2-4C1B8D205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880661"/>
              </p:ext>
            </p:extLst>
          </p:nvPr>
        </p:nvGraphicFramePr>
        <p:xfrm>
          <a:off x="348796" y="1956670"/>
          <a:ext cx="4986867" cy="2662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289">
                  <a:extLst>
                    <a:ext uri="{9D8B030D-6E8A-4147-A177-3AD203B41FA5}">
                      <a16:colId xmlns:a16="http://schemas.microsoft.com/office/drawing/2014/main" val="94835696"/>
                    </a:ext>
                  </a:extLst>
                </a:gridCol>
                <a:gridCol w="1662289">
                  <a:extLst>
                    <a:ext uri="{9D8B030D-6E8A-4147-A177-3AD203B41FA5}">
                      <a16:colId xmlns:a16="http://schemas.microsoft.com/office/drawing/2014/main" val="2460543294"/>
                    </a:ext>
                  </a:extLst>
                </a:gridCol>
                <a:gridCol w="1662289">
                  <a:extLst>
                    <a:ext uri="{9D8B030D-6E8A-4147-A177-3AD203B41FA5}">
                      <a16:colId xmlns:a16="http://schemas.microsoft.com/office/drawing/2014/main" val="424232375"/>
                    </a:ext>
                  </a:extLst>
                </a:gridCol>
              </a:tblGrid>
              <a:tr h="380130">
                <a:tc gridSpan="3"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Training performance of the network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160626"/>
                  </a:ext>
                </a:extLst>
              </a:tr>
              <a:tr h="66201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cPDMS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Commercial flex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20465"/>
                  </a:ext>
                </a:extLst>
              </a:tr>
              <a:tr h="540212">
                <a:tc>
                  <a:txBody>
                    <a:bodyPr/>
                    <a:lstStyle/>
                    <a:p>
                      <a:r>
                        <a:rPr lang="en-GB" sz="140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29000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41489"/>
                  </a:ext>
                </a:extLst>
              </a:tr>
              <a:tr h="540212">
                <a:tc>
                  <a:txBody>
                    <a:bodyPr/>
                    <a:lstStyle/>
                    <a:p>
                      <a:r>
                        <a:rPr lang="en-GB" sz="1400" dirty="0"/>
                        <a:t>Training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2.32 ± 2.06mm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1.08 ± 1.11mm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849558"/>
                  </a:ext>
                </a:extLst>
              </a:tr>
              <a:tr h="540212">
                <a:tc>
                  <a:txBody>
                    <a:bodyPr/>
                    <a:lstStyle/>
                    <a:p>
                      <a:r>
                        <a:rPr lang="en-GB" sz="1400" dirty="0"/>
                        <a:t>Test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3.58 ±  2.83mm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1.69 ± 1.51mm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9396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D70FDF-E3C8-4112-A875-14F83D23F1F7}"/>
              </a:ext>
            </a:extLst>
          </p:cNvPr>
          <p:cNvSpPr txBox="1"/>
          <p:nvPr/>
        </p:nvSpPr>
        <p:spPr>
          <a:xfrm>
            <a:off x="1842979" y="5051204"/>
            <a:ext cx="3492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Better performance from the flex sensor, except when in contact</a:t>
            </a:r>
          </a:p>
        </p:txBody>
      </p:sp>
    </p:spTree>
    <p:extLst>
      <p:ext uri="{BB962C8B-B14F-4D97-AF65-F5344CB8AC3E}">
        <p14:creationId xmlns:p14="http://schemas.microsoft.com/office/powerpoint/2010/main" val="214933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C64BA21-5B85-FF4A-9F4E-A4FFB955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Kinematic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AFB1B-381A-424D-A086-C61AF54B7654}"/>
              </a:ext>
            </a:extLst>
          </p:cNvPr>
          <p:cNvSpPr txBox="1"/>
          <p:nvPr/>
        </p:nvSpPr>
        <p:spPr>
          <a:xfrm>
            <a:off x="1246871" y="1152434"/>
            <a:ext cx="9698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Workspace (a) and drift effect (b) in soft sensor and flex sensor</a:t>
            </a:r>
          </a:p>
        </p:txBody>
      </p:sp>
      <p:pic>
        <p:nvPicPr>
          <p:cNvPr id="3" name="Picture 2" descr="Histogram&#10;&#10;Description automatically generated">
            <a:extLst>
              <a:ext uri="{FF2B5EF4-FFF2-40B4-BE49-F238E27FC236}">
                <a16:creationId xmlns:a16="http://schemas.microsoft.com/office/drawing/2014/main" id="{D50F6C1C-487E-47A2-9547-4DBB1C5F7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2" b="22154"/>
          <a:stretch/>
        </p:blipFill>
        <p:spPr>
          <a:xfrm>
            <a:off x="71252" y="1786065"/>
            <a:ext cx="12049496" cy="3285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F4E78-B0BF-4720-A29B-4B9F2022FBFA}"/>
              </a:ext>
            </a:extLst>
          </p:cNvPr>
          <p:cNvSpPr txBox="1"/>
          <p:nvPr/>
        </p:nvSpPr>
        <p:spPr>
          <a:xfrm>
            <a:off x="770289" y="1601399"/>
            <a:ext cx="4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9FA9F9-90BC-4521-BA14-BBDCBE00CDC3}"/>
              </a:ext>
            </a:extLst>
          </p:cNvPr>
          <p:cNvSpPr txBox="1"/>
          <p:nvPr/>
        </p:nvSpPr>
        <p:spPr>
          <a:xfrm>
            <a:off x="6729761" y="1601399"/>
            <a:ext cx="47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B4F07-A001-4B10-B7A2-40E5B81E6966}"/>
              </a:ext>
            </a:extLst>
          </p:cNvPr>
          <p:cNvSpPr txBox="1"/>
          <p:nvPr/>
        </p:nvSpPr>
        <p:spPr>
          <a:xfrm>
            <a:off x="1783400" y="5019512"/>
            <a:ext cx="236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Significantly reduced workspace with flex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BCAE2-7BF3-4254-8EE8-BC10687289C1}"/>
              </a:ext>
            </a:extLst>
          </p:cNvPr>
          <p:cNvSpPr txBox="1"/>
          <p:nvPr/>
        </p:nvSpPr>
        <p:spPr>
          <a:xfrm>
            <a:off x="7780366" y="5127145"/>
            <a:ext cx="252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Slight temporal difference (soft sensor lag)</a:t>
            </a:r>
          </a:p>
        </p:txBody>
      </p:sp>
    </p:spTree>
    <p:extLst>
      <p:ext uri="{BB962C8B-B14F-4D97-AF65-F5344CB8AC3E}">
        <p14:creationId xmlns:p14="http://schemas.microsoft.com/office/powerpoint/2010/main" val="87566665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 template.potx" id="{13AC6426-9D1E-4155-9E5C-ED5442B31343}" vid="{F32023AA-8614-4B10-8EFC-B8AA7539622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548</Words>
  <Application>Microsoft Office PowerPoint</Application>
  <PresentationFormat>Widescreen</PresentationFormat>
  <Paragraphs>102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Tahoma</vt:lpstr>
      <vt:lpstr>Wingdings</vt:lpstr>
      <vt:lpstr>Blank Presentation</vt:lpstr>
      <vt:lpstr>Soft robot perception using embedded soft sensors and recurrent neural networks</vt:lpstr>
      <vt:lpstr>Overview</vt:lpstr>
      <vt:lpstr>Sensing and perception for soft robots</vt:lpstr>
      <vt:lpstr>Methods - Fabrication of soft strain sensor</vt:lpstr>
      <vt:lpstr>Methods - Fabrication of soft robot</vt:lpstr>
      <vt:lpstr>Machine learning - LSTM (RNN) network</vt:lpstr>
      <vt:lpstr>Machine learning - LSTM model process</vt:lpstr>
      <vt:lpstr>Results – Soft sensor v flex sensor</vt:lpstr>
      <vt:lpstr>Results - Kinematic modeling</vt:lpstr>
      <vt:lpstr>Results - Kinematic modeling</vt:lpstr>
      <vt:lpstr>Results - Kinematic modeling</vt:lpstr>
      <vt:lpstr>Results - Force modeling</vt:lpstr>
      <vt:lpstr>Results - Graceful degradation</vt:lpstr>
      <vt:lpstr>Results - Graceful degradation</vt:lpstr>
      <vt:lpstr>Conclusions</vt:lpstr>
      <vt:lpstr>Questions</vt:lpstr>
      <vt:lpstr>MRes project</vt:lpstr>
      <vt:lpstr>MRes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 Tsui</dc:creator>
  <cp:lastModifiedBy>DeLorey, Charles</cp:lastModifiedBy>
  <cp:revision>51</cp:revision>
  <dcterms:created xsi:type="dcterms:W3CDTF">2020-10-06T13:09:49Z</dcterms:created>
  <dcterms:modified xsi:type="dcterms:W3CDTF">2021-06-30T13:05:11Z</dcterms:modified>
</cp:coreProperties>
</file>